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6" r:id="rId3"/>
    <p:sldId id="258" r:id="rId4"/>
    <p:sldId id="268" r:id="rId5"/>
    <p:sldId id="257" r:id="rId6"/>
    <p:sldId id="260" r:id="rId7"/>
    <p:sldId id="262" r:id="rId8"/>
    <p:sldId id="263" r:id="rId9"/>
    <p:sldId id="264" r:id="rId10"/>
    <p:sldId id="272" r:id="rId11"/>
    <p:sldId id="266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E38C6-47D9-EB16-5593-1D7A078232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EDA3DD-F135-5A18-2E52-C198AAA61E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56C02E-DE66-0E05-F02F-85B4EF1B8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8366F-6636-41B1-8FBA-416C773DE2B4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6AA13-E10B-5D31-9D9A-70D77B77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86435-F713-B33E-B438-02606815A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23471-6F24-4753-AF6A-030F610FAC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6859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F83EC-6DFE-B0EB-FF5F-2CBDE019E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8B9415-4079-A6A8-C795-273ACEC6E1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229E5-DD9C-21FE-441D-73263968F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8366F-6636-41B1-8FBA-416C773DE2B4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C7A5D-E026-97B7-425E-0001CF90B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F5135-BE0C-4417-8FB4-2399330C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23471-6F24-4753-AF6A-030F610FAC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0346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A71E93-9A8B-DBAF-E0C2-B9DE0F9C3D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AD8702-769E-A59D-E02F-6F0526FD88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06B00-CDA2-14B7-F6C1-129102AD9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8366F-6636-41B1-8FBA-416C773DE2B4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53AB7E-EFC2-C333-F413-63C487CD0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16204-E94E-0DDB-5EE9-30BDCA04B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23471-6F24-4753-AF6A-030F610FAC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536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FBC72-09D2-E7B2-85CE-D5C2F858D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4FF8B-DE8D-4D6E-ADC5-6F195E3F8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F3B90-016C-AC47-FC1E-9F959A124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8366F-6636-41B1-8FBA-416C773DE2B4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AF691-EA9B-B35F-3189-DC5583152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59A97-5B03-B065-8092-AA218C716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23471-6F24-4753-AF6A-030F610FAC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6112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2B4F9-F29A-8C56-CD01-C97787C97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55E46-C6F1-2323-27A6-1EDE668FAD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6EE8E5-BBB9-7306-54B9-9C6A0CBDB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8366F-6636-41B1-8FBA-416C773DE2B4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D3018-BBC0-12B3-1381-CC1CF1FF2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397DF-5283-53FD-C5E2-996656E34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23471-6F24-4753-AF6A-030F610FAC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7810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BEA5-5F5E-ADAB-C5AB-30D54A499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1D4EA-9342-0601-7992-72355ED62F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D7B674-ED55-1DC8-3F17-681869E7A4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DBFD90-C402-6907-1130-8864E496E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8366F-6636-41B1-8FBA-416C773DE2B4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D1C980-F6CD-4C5F-3BB4-B02F5436C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A5816C-FF29-EF47-FD4C-389A1F431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23471-6F24-4753-AF6A-030F610FAC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8776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539F5-D20E-2C9E-33E0-03B31E1FE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EB2CC0-44C0-B8E6-C44F-BFCFC60BF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39750-1245-DD32-A88A-2BF620241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FDF0D3-CAFB-9904-6F16-BD1A66FE4C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E2DEFC-B69D-9E92-E9EC-074FF58304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15C4E6-0D73-40C4-F140-5249B9EDC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8366F-6636-41B1-8FBA-416C773DE2B4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CC28E0-39EB-F2AC-3807-7D061E3E0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E1D0F5-4EFC-9746-A851-96169BC95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23471-6F24-4753-AF6A-030F610FAC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0365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2A6C2-8BA3-D0ED-16F1-3E786087F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7B192-DB41-A3BE-810F-79BB50D95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8366F-6636-41B1-8FBA-416C773DE2B4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81EE9F-8F5A-3FDC-A2FD-771CC41CF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9D157-6273-DB6F-FCDD-FB14D75F0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23471-6F24-4753-AF6A-030F610FAC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0324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89A4E8-C6B7-7CB9-FA18-89FD3F699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8366F-6636-41B1-8FBA-416C773DE2B4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FFB9BF-B3B9-06EC-411D-C65FA05A3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1E3D82-04AC-31DE-5B39-95D92016F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23471-6F24-4753-AF6A-030F610FAC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9587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8C82E-9BB6-3E31-F71A-2FDFEA93D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5E46A-AC21-5AC3-CD8C-C3C9A5B4D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44BB9B-E1D1-E2C1-F6E6-13ED2AB04A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63986B-9BE9-C57C-E13F-0B63F58AC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8366F-6636-41B1-8FBA-416C773DE2B4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E2702B-8CA2-D1E8-553A-9A107B3FA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2ECCF4-1F9A-9F27-437D-DE81EC540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23471-6F24-4753-AF6A-030F610FAC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007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3A705-67A8-B4BB-3269-69875D67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49092C-6606-5B57-7FE1-5BA754BC90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5006F5-E3F6-B209-4FDF-E54F2721AB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2A84A6-8F9E-0BB9-8AEA-85C97BB24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8366F-6636-41B1-8FBA-416C773DE2B4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8369FC-AD34-2B1B-082D-231B44721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31681-519E-13DA-204D-4F51A87A4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23471-6F24-4753-AF6A-030F610FAC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8679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CD88D3-101C-1FB2-B0EE-FE20B9433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25F5D-72A9-1076-4086-C970CF982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20B8A-AC45-1926-61BE-71B32EFB63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28366F-6636-41B1-8FBA-416C773DE2B4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2BBF6-B8A2-CB5B-9F16-D8EDF75C20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69132-1BF0-C516-3BA9-19D29DD4B6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23471-6F24-4753-AF6A-030F610FAC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1571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AF3142-4F76-BC26-E668-2AEE893BC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A1E18D-5760-E4B1-9D95-781B875BB0D9}"/>
              </a:ext>
            </a:extLst>
          </p:cNvPr>
          <p:cNvSpPr txBox="1"/>
          <p:nvPr/>
        </p:nvSpPr>
        <p:spPr>
          <a:xfrm>
            <a:off x="2261419" y="1582994"/>
            <a:ext cx="77379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0" b="1" i="1" dirty="0">
                <a:ln w="9525">
                  <a:solidFill>
                    <a:srgbClr val="00B050"/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lgerian" panose="04020705040A02060702" pitchFamily="82" charset="0"/>
              </a:rPr>
              <a:t>STOCK MARKET ANALYSIS</a:t>
            </a:r>
          </a:p>
        </p:txBody>
      </p:sp>
    </p:spTree>
    <p:extLst>
      <p:ext uri="{BB962C8B-B14F-4D97-AF65-F5344CB8AC3E}">
        <p14:creationId xmlns:p14="http://schemas.microsoft.com/office/powerpoint/2010/main" val="1581930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1F74E0-92FF-ED7E-1782-675BCA7C7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4B3E37-A733-3EF0-B4DC-27020AC2F08E}"/>
              </a:ext>
            </a:extLst>
          </p:cNvPr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50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SQL Queries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6BCBBB-B453-2F65-DB9D-A3FE6C5C101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>
            <a:off x="0" y="993058"/>
            <a:ext cx="6096000" cy="58649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36AD7A-51CD-C2A5-A572-0ACBD10DB42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6096000" y="993058"/>
            <a:ext cx="6096000" cy="586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28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A07060-7BFE-C781-5377-4044B4113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506FED-32C6-06F5-F4F7-3EAD0A756A84}"/>
              </a:ext>
            </a:extLst>
          </p:cNvPr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0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Analytical Highlights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AE3E2E-88AF-2A89-515D-0CBAFE388C75}"/>
              </a:ext>
            </a:extLst>
          </p:cNvPr>
          <p:cNvSpPr txBox="1"/>
          <p:nvPr/>
        </p:nvSpPr>
        <p:spPr>
          <a:xfrm>
            <a:off x="786580" y="861774"/>
            <a:ext cx="1127760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 i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defRPr>
            </a:lvl1pPr>
          </a:lstStyle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Strategy Precision: Achieved an elite 89% Win Rate with a healthy 1.16 Sharpe Ratio.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Sector Performance: Identified Information Technology and Financials as our primary profit drivers.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Geographic Success: Confirmed the USA market as our highest volume contributor to the $61M profit.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Operational Peak: Maintained a 100% Execution Rate, ensuring no missed trade opportunities.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4519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78FAC5-A6BF-DF2D-316D-5789A4874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28B914-88A2-FE9D-A0B3-1C9AEDBFFC0E}"/>
              </a:ext>
            </a:extLst>
          </p:cNvPr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0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Bottlenecks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77D7CF-C52D-17C5-E656-26162ADA872F}"/>
              </a:ext>
            </a:extLst>
          </p:cNvPr>
          <p:cNvSpPr txBox="1"/>
          <p:nvPr/>
        </p:nvSpPr>
        <p:spPr>
          <a:xfrm>
            <a:off x="658762" y="1140541"/>
            <a:ext cx="10766322" cy="4420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Inactive clients lowering account activity ratio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Market Volatility: Managing portfolio risk during periods of high price instability.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Data Integration: Cleaning and merging fragmented datasets from different global markets.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Scalability: Maintaining high win-rate precision as the total portfolio value grows.</a:t>
            </a:r>
          </a:p>
        </p:txBody>
      </p:sp>
    </p:spTree>
    <p:extLst>
      <p:ext uri="{BB962C8B-B14F-4D97-AF65-F5344CB8AC3E}">
        <p14:creationId xmlns:p14="http://schemas.microsoft.com/office/powerpoint/2010/main" val="942917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D10564-857C-9421-0BF8-BC2953237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35F1AE-434F-CD13-5243-1CE08EAC2765}"/>
              </a:ext>
            </a:extLst>
          </p:cNvPr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0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Strategic Suggestions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FDBED7-0734-77D6-0601-F1CEF50A1DB9}"/>
              </a:ext>
            </a:extLst>
          </p:cNvPr>
          <p:cNvSpPr txBox="1"/>
          <p:nvPr/>
        </p:nvSpPr>
        <p:spPr>
          <a:xfrm>
            <a:off x="757083" y="1284561"/>
            <a:ext cx="11051458" cy="5159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Capital Weighting: Increase investment in our top-performing tech and finance sectors.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Global Expansion: Diversify into new markets to reduce regional economic risk.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Real-time Analytics: Automate SQL monitoring for live tracking of risk-adjusted returns.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Performance Benchmarking: Use Top 5 Trader data to optimize team-wide trading strategies.</a:t>
            </a:r>
          </a:p>
        </p:txBody>
      </p:sp>
    </p:spTree>
    <p:extLst>
      <p:ext uri="{BB962C8B-B14F-4D97-AF65-F5344CB8AC3E}">
        <p14:creationId xmlns:p14="http://schemas.microsoft.com/office/powerpoint/2010/main" val="832795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3AC482-BA17-FE3C-57E1-66C486E58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96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B60A7D-62EB-C8A0-5063-3D5CA8C33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044AFD-CE32-E939-2BEC-A4D386464B43}"/>
              </a:ext>
            </a:extLst>
          </p:cNvPr>
          <p:cNvSpPr txBox="1"/>
          <p:nvPr/>
        </p:nvSpPr>
        <p:spPr>
          <a:xfrm>
            <a:off x="501445" y="1764314"/>
            <a:ext cx="521109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5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Meet the Team: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28A06B-05CD-82BA-098D-E8BCADF3074E}"/>
              </a:ext>
            </a:extLst>
          </p:cNvPr>
          <p:cNvSpPr txBox="1"/>
          <p:nvPr/>
        </p:nvSpPr>
        <p:spPr>
          <a:xfrm>
            <a:off x="1052052" y="2505260"/>
            <a:ext cx="4660490" cy="2098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30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Gulfam</a:t>
            </a:r>
          </a:p>
          <a:p>
            <a:pPr>
              <a:lnSpc>
                <a:spcPct val="150000"/>
              </a:lnSpc>
            </a:pPr>
            <a:r>
              <a:rPr lang="en-IN" sz="30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Chitti</a:t>
            </a:r>
          </a:p>
          <a:p>
            <a:pPr>
              <a:lnSpc>
                <a:spcPct val="150000"/>
              </a:lnSpc>
            </a:pPr>
            <a:r>
              <a:rPr lang="en-IN" sz="30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Praveen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3AE5B0-9738-B3A7-F34A-583E063F18DB}"/>
              </a:ext>
            </a:extLst>
          </p:cNvPr>
          <p:cNvSpPr txBox="1"/>
          <p:nvPr/>
        </p:nvSpPr>
        <p:spPr>
          <a:xfrm>
            <a:off x="1435510" y="176981"/>
            <a:ext cx="93209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0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Stock Market Analysis Team</a:t>
            </a:r>
          </a:p>
        </p:txBody>
      </p:sp>
    </p:spTree>
    <p:extLst>
      <p:ext uri="{BB962C8B-B14F-4D97-AF65-F5344CB8AC3E}">
        <p14:creationId xmlns:p14="http://schemas.microsoft.com/office/powerpoint/2010/main" val="1323135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3F21C6-7C82-6EA0-4D2B-B99EC34EDB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7000"/>
          </a:blip>
          <a:stretch>
            <a:fillRect/>
          </a:stretch>
        </p:blipFill>
        <p:spPr>
          <a:xfrm>
            <a:off x="-68826" y="0"/>
            <a:ext cx="1226082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F9F7D9-59BF-72F9-EF17-A99A70AC7859}"/>
              </a:ext>
            </a:extLst>
          </p:cNvPr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0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Objectives and Impacts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0C5D98-8027-2AD9-10FC-ED5002F2FE6D}"/>
              </a:ext>
            </a:extLst>
          </p:cNvPr>
          <p:cNvSpPr txBox="1"/>
          <p:nvPr/>
        </p:nvSpPr>
        <p:spPr>
          <a:xfrm>
            <a:off x="2802194" y="1088367"/>
            <a:ext cx="858356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Objectives: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E94B8D8-1F2D-975E-2402-9E20883FF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2700" y="1677439"/>
            <a:ext cx="8583562" cy="502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Establish</a:t>
            </a:r>
            <a:r>
              <a:rPr kumimoji="0" lang="en-US" altLang="en-US" sz="2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Multi-Platform Data Pipeline: To integrate fragmented stock market data from various sources into a unified SQL database, ensuring "one version of the truth" for all financial reporting.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Evaluate Strategy Precision: To measure the effectiveness of trading decisions using advanced metrics like the 89% Win Rate and the 1.16 Sharpe Ratio.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Maximize Stakeholder Visibility: To create interactive dashboards in Excel, Tableau, and Power BI that allow for real-time tracking of portfolio health across different countries (India/USA) and sectors.</a:t>
            </a:r>
          </a:p>
        </p:txBody>
      </p:sp>
    </p:spTree>
    <p:extLst>
      <p:ext uri="{BB962C8B-B14F-4D97-AF65-F5344CB8AC3E}">
        <p14:creationId xmlns:p14="http://schemas.microsoft.com/office/powerpoint/2010/main" val="1475683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E6B087-BC43-BA5E-27D4-B53E2CE962D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2617E-297E-0A61-CA58-0BA9C0027D86}"/>
              </a:ext>
            </a:extLst>
          </p:cNvPr>
          <p:cNvSpPr txBox="1"/>
          <p:nvPr/>
        </p:nvSpPr>
        <p:spPr>
          <a:xfrm>
            <a:off x="0" y="0"/>
            <a:ext cx="12192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0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Objectives and Impacts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B1D197-617B-3A04-8E1B-D7C27FC36FC6}"/>
              </a:ext>
            </a:extLst>
          </p:cNvPr>
          <p:cNvSpPr txBox="1"/>
          <p:nvPr/>
        </p:nvSpPr>
        <p:spPr>
          <a:xfrm>
            <a:off x="344128" y="569386"/>
            <a:ext cx="9035845" cy="6129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Impacts: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Clear Quantified Performance Success: Successfully identified and tracked a Total Realized Profit of $61M and a 27% ROI, providing clear evidence of the portfolio's growth. 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Optimized Resource Allocation: Pinpointed that Information Technology ($20M profit) and Financials ($16M profit) are our strongest drivers, allowing the firm to double down on high-performing sectors.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Operational Transparency: Achieved a 100% Order Execution Rate and identified our Top 5 Traders (led by Morgan Williams with $5M profit), creating a culture of accountability and excellence.</a:t>
            </a:r>
            <a:endParaRPr lang="en-IN" sz="2400" b="1" i="1" dirty="0">
              <a:ln w="9525">
                <a:solidFill>
                  <a:schemeClr val="bg1"/>
                </a:solidFill>
                <a:prstDash val="solid"/>
              </a:ln>
              <a:solidFill>
                <a:srgbClr val="00206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450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F47436-CF83-227C-C159-E39B91D0E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2E3FAC-8526-A16F-C616-7CE4D65A7724}"/>
              </a:ext>
            </a:extLst>
          </p:cNvPr>
          <p:cNvSpPr txBox="1"/>
          <p:nvPr/>
        </p:nvSpPr>
        <p:spPr>
          <a:xfrm>
            <a:off x="383459" y="157316"/>
            <a:ext cx="114250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0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Stock Market Analytics KPI INFOGRAPHICS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AA5BDC-BE0D-D880-6615-06BF68EEDEA8}"/>
              </a:ext>
            </a:extLst>
          </p:cNvPr>
          <p:cNvSpPr txBox="1"/>
          <p:nvPr/>
        </p:nvSpPr>
        <p:spPr>
          <a:xfrm>
            <a:off x="806245" y="1303753"/>
            <a:ext cx="8219768" cy="4420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Total Realized P&amp;L : </a:t>
            </a:r>
            <a:r>
              <a:rPr lang="en-IN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Actual cash profit</a:t>
            </a:r>
            <a:r>
              <a:rPr lang="en-IN" sz="2400" dirty="0"/>
              <a:t>.</a:t>
            </a:r>
            <a:r>
              <a:rPr lang="en-US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$61M 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Sharpe Ratio : Risk vs. reward 1.16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Trade Win Rate : Strategy accuracy rate 89%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Order Execution Rate : System reliability/speed 100%</a:t>
            </a:r>
            <a:endParaRPr lang="en-US" sz="2400" b="1" i="1" dirty="0">
              <a:ln w="9525">
                <a:solidFill>
                  <a:schemeClr val="bg1"/>
                </a:solidFill>
                <a:prstDash val="solid"/>
              </a:ln>
              <a:solidFill>
                <a:srgbClr val="00206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Total Trade Volume : Market activity scale 221M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Trade Win Rate : </a:t>
            </a:r>
            <a:r>
              <a:rPr lang="en-US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Confirms 89% of trades hit profit targets.</a:t>
            </a:r>
            <a:endParaRPr lang="en-IN" sz="2400" b="1" i="1" dirty="0">
              <a:ln w="9525">
                <a:solidFill>
                  <a:schemeClr val="bg1"/>
                </a:solidFill>
                <a:prstDash val="solid"/>
              </a:ln>
              <a:solidFill>
                <a:srgbClr val="00206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7387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9FE4455-F4F8-212D-6171-E67402C97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6857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00B491-7699-3BD7-2EA2-CF3BC03095CF}"/>
              </a:ext>
            </a:extLst>
          </p:cNvPr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0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EXCEL DASHBOARD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637EAD-93BB-9138-1740-3C95617383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4000"/>
          </a:blip>
          <a:stretch>
            <a:fillRect/>
          </a:stretch>
        </p:blipFill>
        <p:spPr>
          <a:xfrm>
            <a:off x="0" y="1111046"/>
            <a:ext cx="12192000" cy="574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59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280B23-2EF7-D572-1E5B-63609579D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F23824-D845-82BD-7A0B-910D22F88CA1}"/>
              </a:ext>
            </a:extLst>
          </p:cNvPr>
          <p:cNvSpPr txBox="1"/>
          <p:nvPr/>
        </p:nvSpPr>
        <p:spPr>
          <a:xfrm>
            <a:off x="0" y="0"/>
            <a:ext cx="12192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0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TABLEAU DASHBOARD 1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46363E-E7AD-DFBF-662C-981B106389A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1000"/>
          </a:blip>
          <a:stretch>
            <a:fillRect/>
          </a:stretch>
        </p:blipFill>
        <p:spPr>
          <a:xfrm>
            <a:off x="0" y="964098"/>
            <a:ext cx="12192000" cy="589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46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6F1EFE-5366-797C-8A99-D9E260469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A746E1-91A1-07C9-38C3-1D07BFAA62B6}"/>
              </a:ext>
            </a:extLst>
          </p:cNvPr>
          <p:cNvSpPr txBox="1"/>
          <p:nvPr/>
        </p:nvSpPr>
        <p:spPr>
          <a:xfrm>
            <a:off x="0" y="0"/>
            <a:ext cx="12192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0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TABLEAU DASHBOARD 2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124F9-9DCC-8AA5-BC74-AD13F80BB52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3000"/>
          </a:blip>
          <a:stretch>
            <a:fillRect/>
          </a:stretch>
        </p:blipFill>
        <p:spPr>
          <a:xfrm>
            <a:off x="0" y="954117"/>
            <a:ext cx="12192000" cy="590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96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868367-FCD7-D89F-C1D1-8C34D0488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22FF46-9DBA-CD41-4FA1-ECA2E37D18C0}"/>
              </a:ext>
            </a:extLst>
          </p:cNvPr>
          <p:cNvSpPr txBox="1"/>
          <p:nvPr/>
        </p:nvSpPr>
        <p:spPr>
          <a:xfrm>
            <a:off x="0" y="0"/>
            <a:ext cx="12192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0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POWER BI DASHBOARD 1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BF2B53-2DEE-7479-AE56-A3A23CBAE9F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6000"/>
          </a:blip>
          <a:stretch>
            <a:fillRect/>
          </a:stretch>
        </p:blipFill>
        <p:spPr>
          <a:xfrm>
            <a:off x="0" y="904568"/>
            <a:ext cx="12192000" cy="594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439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Banking PPT</Template>
  <TotalTime>83</TotalTime>
  <Words>464</Words>
  <Application>Microsoft Office PowerPoint</Application>
  <PresentationFormat>Widescreen</PresentationFormat>
  <Paragraphs>43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Algerian</vt:lpstr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Gulfam Ali</dc:creator>
  <cp:lastModifiedBy>Gulfam Ali</cp:lastModifiedBy>
  <cp:revision>2</cp:revision>
  <dcterms:created xsi:type="dcterms:W3CDTF">2026-01-09T16:22:01Z</dcterms:created>
  <dcterms:modified xsi:type="dcterms:W3CDTF">2026-01-09T17:45:36Z</dcterms:modified>
</cp:coreProperties>
</file>